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handoutMasterIdLst>
    <p:handoutMasterId r:id="rId25"/>
  </p:handoutMasterIdLst>
  <p:sldIdLst>
    <p:sldId id="256" r:id="rId2"/>
    <p:sldId id="257" r:id="rId3"/>
    <p:sldId id="259" r:id="rId4"/>
    <p:sldId id="260" r:id="rId5"/>
    <p:sldId id="277" r:id="rId6"/>
    <p:sldId id="278" r:id="rId7"/>
    <p:sldId id="279" r:id="rId8"/>
    <p:sldId id="261" r:id="rId9"/>
    <p:sldId id="262" r:id="rId10"/>
    <p:sldId id="263" r:id="rId11"/>
    <p:sldId id="264" r:id="rId12"/>
    <p:sldId id="265" r:id="rId13"/>
    <p:sldId id="266" r:id="rId14"/>
    <p:sldId id="267" r:id="rId15"/>
    <p:sldId id="268" r:id="rId16"/>
    <p:sldId id="273" r:id="rId17"/>
    <p:sldId id="269" r:id="rId18"/>
    <p:sldId id="274" r:id="rId19"/>
    <p:sldId id="270" r:id="rId20"/>
    <p:sldId id="271" r:id="rId21"/>
    <p:sldId id="272" r:id="rId22"/>
    <p:sldId id="276" r:id="rId23"/>
    <p:sldId id="275"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71" autoAdjust="0"/>
  </p:normalViewPr>
  <p:slideViewPr>
    <p:cSldViewPr>
      <p:cViewPr>
        <p:scale>
          <a:sx n="76" d="100"/>
          <a:sy n="76" d="100"/>
        </p:scale>
        <p:origin x="-336" y="186"/>
      </p:cViewPr>
      <p:guideLst>
        <p:guide orient="horz" pos="2160"/>
        <p:guide pos="2880"/>
      </p:guideLst>
    </p:cSldViewPr>
  </p:slideViewPr>
  <p:outlineViewPr>
    <p:cViewPr>
      <p:scale>
        <a:sx n="33" d="100"/>
        <a:sy n="33" d="100"/>
      </p:scale>
      <p:origin x="0" y="5022"/>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FC36A7F-2CE9-4617-A6B0-4FA7959FF30C}" type="datetimeFigureOut">
              <a:rPr lang="en-US" smtClean="0"/>
              <a:t>9/9/2014</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F6F9AA9-5DC7-48E5-88AC-52B017CF9D29}" type="slidenum">
              <a:rPr lang="en-US" smtClean="0"/>
              <a:t>‹#›</a:t>
            </a:fld>
            <a:endParaRPr lang="en-US"/>
          </a:p>
        </p:txBody>
      </p:sp>
    </p:spTree>
    <p:extLst>
      <p:ext uri="{BB962C8B-B14F-4D97-AF65-F5344CB8AC3E}">
        <p14:creationId xmlns:p14="http://schemas.microsoft.com/office/powerpoint/2010/main" val="4247262443"/>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228A4946-AD66-430C-BCFB-FA57D5D61D5D}" type="datetimeFigureOut">
              <a:rPr lang="en-US" smtClean="0"/>
              <a:t>9/9/2014</a:t>
            </a:fld>
            <a:endParaRPr lang="en-US"/>
          </a:p>
        </p:txBody>
      </p:sp>
      <p:sp>
        <p:nvSpPr>
          <p:cNvPr id="20" name="Footer Placeholder 19"/>
          <p:cNvSpPr>
            <a:spLocks noGrp="1"/>
          </p:cNvSpPr>
          <p:nvPr>
            <p:ph type="ftr" sz="quarter" idx="11"/>
          </p:nvPr>
        </p:nvSpPr>
        <p:spPr/>
        <p:txBody>
          <a:bodyPr/>
          <a:lstStyle>
            <a:extLst/>
          </a:lstStyle>
          <a:p>
            <a:endParaRPr lang="en-US"/>
          </a:p>
        </p:txBody>
      </p:sp>
      <p:sp>
        <p:nvSpPr>
          <p:cNvPr id="10" name="Slide Number Placeholder 9"/>
          <p:cNvSpPr>
            <a:spLocks noGrp="1"/>
          </p:cNvSpPr>
          <p:nvPr>
            <p:ph type="sldNum" sz="quarter" idx="12"/>
          </p:nvPr>
        </p:nvSpPr>
        <p:spPr/>
        <p:txBody>
          <a:bodyPr/>
          <a:lstStyle>
            <a:extLst/>
          </a:lstStyle>
          <a:p>
            <a:fld id="{B0CBF3DC-AFEA-45D6-A179-2BB101B75AF2}" type="slidenum">
              <a:rPr lang="en-US" smtClean="0"/>
              <a:t>‹#›</a:t>
            </a:fld>
            <a:endParaRPr lang="en-US"/>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28A4946-AD66-430C-BCFB-FA57D5D61D5D}" type="datetimeFigureOut">
              <a:rPr lang="en-US" smtClean="0"/>
              <a:t>9/9/2014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0CBF3DC-AFEA-45D6-A179-2BB101B75AF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28A4946-AD66-430C-BCFB-FA57D5D61D5D}" type="datetimeFigureOut">
              <a:rPr lang="en-US" smtClean="0"/>
              <a:t>9/9/2014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0CBF3DC-AFEA-45D6-A179-2BB101B75AF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28A4946-AD66-430C-BCFB-FA57D5D61D5D}" type="datetimeFigureOut">
              <a:rPr lang="en-US" smtClean="0"/>
              <a:t>9/9/2014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0CBF3DC-AFEA-45D6-A179-2BB101B75AF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28A4946-AD66-430C-BCFB-FA57D5D61D5D}" type="datetimeFigureOut">
              <a:rPr lang="en-US" smtClean="0"/>
              <a:t>9/9/2014</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B0CBF3DC-AFEA-45D6-A179-2BB101B75AF2}" type="slidenum">
              <a:rPr lang="en-US" smtClean="0"/>
              <a:t>‹#›</a:t>
            </a:fld>
            <a:endParaRPr lang="en-US"/>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28A4946-AD66-430C-BCFB-FA57D5D61D5D}" type="datetimeFigureOut">
              <a:rPr lang="en-US" smtClean="0"/>
              <a:t>9/9/2014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0CBF3DC-AFEA-45D6-A179-2BB101B75AF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28A4946-AD66-430C-BCFB-FA57D5D61D5D}" type="datetimeFigureOut">
              <a:rPr lang="en-US" smtClean="0"/>
              <a:t>9/9/2014</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B0CBF3DC-AFEA-45D6-A179-2BB101B75AF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28A4946-AD66-430C-BCFB-FA57D5D61D5D}" type="datetimeFigureOut">
              <a:rPr lang="en-US" smtClean="0"/>
              <a:t>9/9/2014</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B0CBF3DC-AFEA-45D6-A179-2BB101B75AF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228A4946-AD66-430C-BCFB-FA57D5D61D5D}" type="datetimeFigureOut">
              <a:rPr lang="en-US" smtClean="0"/>
              <a:t>9/9/2014</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B0CBF3DC-AFEA-45D6-A179-2BB101B75AF2}" type="slidenum">
              <a:rPr lang="en-US" smtClean="0"/>
              <a:t>‹#›</a:t>
            </a:fld>
            <a:endParaRPr lang="en-US"/>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28A4946-AD66-430C-BCFB-FA57D5D61D5D}" type="datetimeFigureOut">
              <a:rPr lang="en-US" smtClean="0"/>
              <a:t>9/9/2014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0CBF3DC-AFEA-45D6-A179-2BB101B75AF2}"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228A4946-AD66-430C-BCFB-FA57D5D61D5D}" type="datetimeFigureOut">
              <a:rPr lang="en-US" smtClean="0"/>
              <a:t>9/9/2014</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B0CBF3DC-AFEA-45D6-A179-2BB101B75AF2}" type="slidenum">
              <a:rPr lang="en-US" smtClean="0"/>
              <a:t>‹#›</a:t>
            </a:fld>
            <a:endParaRPr lang="en-US"/>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228A4946-AD66-430C-BCFB-FA57D5D61D5D}" type="datetimeFigureOut">
              <a:rPr lang="en-US" smtClean="0"/>
              <a:t>9/9/2014</a:t>
            </a:fld>
            <a:endParaRPr lang="en-US"/>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US"/>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B0CBF3DC-AFEA-45D6-A179-2BB101B75AF2}" type="slidenum">
              <a:rPr lang="en-US" smtClean="0"/>
              <a:t>‹#›</a:t>
            </a:fld>
            <a:endParaRPr lang="en-US"/>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1.xml"/><Relationship Id="rId4" Type="http://schemas.openxmlformats.org/officeDocument/2006/relationships/image" Target="../media/image4.jpg"/></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image" Target="../media/image18.gif"/><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image" Target="../media/image22.jpg"/><Relationship Id="rId1" Type="http://schemas.openxmlformats.org/officeDocument/2006/relationships/slideLayout" Target="../slideLayouts/slideLayout4.xml"/><Relationship Id="rId4" Type="http://schemas.openxmlformats.org/officeDocument/2006/relationships/image" Target="../media/image24.jpg"/></Relationships>
</file>

<file path=ppt/slides/_rels/slide18.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image" Target="../media/image25.jp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jp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29.jpg"/><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image" Target="../media/image31.gif"/><Relationship Id="rId1" Type="http://schemas.openxmlformats.org/officeDocument/2006/relationships/slideLayout" Target="../slideLayouts/slideLayout2.xml"/><Relationship Id="rId4" Type="http://schemas.openxmlformats.org/officeDocument/2006/relationships/image" Target="../media/image33.gi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hyperlink" Target="http://www.pams-dean.wikispaces.co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gi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Mrs. Dean’s Social Studies 7 Class, </a:t>
            </a:r>
            <a:r>
              <a:rPr lang="en-US" dirty="0" smtClean="0"/>
              <a:t>2014 </a:t>
            </a:r>
            <a:r>
              <a:rPr lang="en-US" dirty="0" smtClean="0"/>
              <a:t>- </a:t>
            </a:r>
            <a:r>
              <a:rPr lang="en-US" dirty="0" smtClean="0"/>
              <a:t>2015</a:t>
            </a:r>
            <a:endParaRPr lang="en-US" dirty="0"/>
          </a:p>
        </p:txBody>
      </p:sp>
      <p:sp>
        <p:nvSpPr>
          <p:cNvPr id="3" name="Subtitle 2"/>
          <p:cNvSpPr>
            <a:spLocks noGrp="1"/>
          </p:cNvSpPr>
          <p:nvPr>
            <p:ph type="subTitle" idx="1"/>
          </p:nvPr>
        </p:nvSpPr>
        <p:spPr/>
        <p:txBody>
          <a:bodyPr/>
          <a:lstStyle/>
          <a:p>
            <a:r>
              <a:rPr lang="en-US" dirty="0" smtClean="0"/>
              <a:t>United States History, 1865 to the Present</a:t>
            </a:r>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447800" y="2335480"/>
            <a:ext cx="3209059" cy="4125933"/>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81600" y="2335480"/>
            <a:ext cx="3209059" cy="4125933"/>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0557346">
            <a:off x="3900057" y="3260873"/>
            <a:ext cx="2166937" cy="1512767"/>
          </a:xfrm>
          <a:prstGeom prst="rect">
            <a:avLst/>
          </a:prstGeom>
        </p:spPr>
      </p:pic>
    </p:spTree>
    <p:extLst>
      <p:ext uri="{BB962C8B-B14F-4D97-AF65-F5344CB8AC3E}">
        <p14:creationId xmlns:p14="http://schemas.microsoft.com/office/powerpoint/2010/main" val="3194524093"/>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t>Unit Two</a:t>
            </a:r>
            <a:r>
              <a:rPr lang="en-US" dirty="0" smtClean="0"/>
              <a:t>: Getting Down to Business</a:t>
            </a:r>
            <a:endParaRPr lang="en-US" dirty="0"/>
          </a:p>
        </p:txBody>
      </p:sp>
      <p:pic>
        <p:nvPicPr>
          <p:cNvPr id="7" name="Content Placeholder 6"/>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a:off x="5490427" y="1524000"/>
            <a:ext cx="3230445" cy="4664075"/>
          </a:xfrm>
        </p:spPr>
      </p:pic>
      <p:pic>
        <p:nvPicPr>
          <p:cNvPr id="11" name="Content Placeholder 10"/>
          <p:cNvPicPr>
            <a:picLocks noGrp="1" noChangeAspect="1"/>
          </p:cNvPicPr>
          <p:nvPr>
            <p:ph sz="half" idx="1"/>
          </p:nvPr>
        </p:nvPicPr>
        <p:blipFill>
          <a:blip r:embed="rId3">
            <a:extLst>
              <a:ext uri="{28A0092B-C50C-407E-A947-70E740481C1C}">
                <a14:useLocalDpi xmlns:a14="http://schemas.microsoft.com/office/drawing/2010/main" val="0"/>
              </a:ext>
            </a:extLst>
          </a:blip>
          <a:stretch>
            <a:fillRect/>
          </a:stretch>
        </p:blipFill>
        <p:spPr>
          <a:xfrm>
            <a:off x="1447800" y="1524000"/>
            <a:ext cx="3657600" cy="2972316"/>
          </a:xfrm>
        </p:spPr>
      </p:pic>
      <p:sp>
        <p:nvSpPr>
          <p:cNvPr id="13" name="Rounded Rectangle 12"/>
          <p:cNvSpPr/>
          <p:nvPr/>
        </p:nvSpPr>
        <p:spPr>
          <a:xfrm>
            <a:off x="1295400" y="4648200"/>
            <a:ext cx="4038600" cy="1600200"/>
          </a:xfrm>
          <a:prstGeom prst="roundRect">
            <a:avLst/>
          </a:prstGeom>
          <a:solidFill>
            <a:schemeClr val="tx2">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While the great industrialist of the late 1800s gained wealth and influence, labor unions formed to demand and end to child labor, higher wages, safer working conditions, and the 8-hour day.</a:t>
            </a:r>
            <a:endParaRPr lang="en-US" dirty="0"/>
          </a:p>
        </p:txBody>
      </p:sp>
    </p:spTree>
    <p:extLst>
      <p:ext uri="{BB962C8B-B14F-4D97-AF65-F5344CB8AC3E}">
        <p14:creationId xmlns:p14="http://schemas.microsoft.com/office/powerpoint/2010/main" val="4278299541"/>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t>Unit Three</a:t>
            </a:r>
            <a:r>
              <a:rPr lang="en-US" dirty="0" smtClean="0"/>
              <a:t>: A Nation Transformed</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636712" y="2143125"/>
            <a:ext cx="7096125" cy="3409950"/>
          </a:xfrm>
        </p:spPr>
      </p:pic>
      <p:sp>
        <p:nvSpPr>
          <p:cNvPr id="3" name="Rounded Rectangle 2"/>
          <p:cNvSpPr/>
          <p:nvPr/>
        </p:nvSpPr>
        <p:spPr>
          <a:xfrm>
            <a:off x="1600200" y="5791200"/>
            <a:ext cx="7315200" cy="762000"/>
          </a:xfrm>
          <a:prstGeom prst="roundRect">
            <a:avLst/>
          </a:prstGeom>
          <a:solidFill>
            <a:schemeClr val="tx2">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Immigration, urbanization, and the origins of progressive reform in the USA.</a:t>
            </a:r>
            <a:endParaRPr lang="en-US" dirty="0"/>
          </a:p>
        </p:txBody>
      </p:sp>
    </p:spTree>
    <p:extLst>
      <p:ext uri="{BB962C8B-B14F-4D97-AF65-F5344CB8AC3E}">
        <p14:creationId xmlns:p14="http://schemas.microsoft.com/office/powerpoint/2010/main" val="448057638"/>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u="sng" dirty="0" smtClean="0"/>
              <a:t>Unit Four</a:t>
            </a:r>
            <a:r>
              <a:rPr lang="en-US" dirty="0" smtClean="0"/>
              <a:t>: Competition and Conflict</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66800" y="1447800"/>
            <a:ext cx="4276471" cy="3124200"/>
          </a:xfrm>
        </p:spPr>
      </p:pic>
      <p:pic>
        <p:nvPicPr>
          <p:cNvPr id="3" name="Picture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29250" y="2743200"/>
            <a:ext cx="3714750" cy="3848100"/>
          </a:xfrm>
          <a:prstGeom prst="rect">
            <a:avLst/>
          </a:prstGeom>
        </p:spPr>
      </p:pic>
      <p:sp>
        <p:nvSpPr>
          <p:cNvPr id="5" name="Rounded Rectangle 4"/>
          <p:cNvSpPr/>
          <p:nvPr/>
        </p:nvSpPr>
        <p:spPr>
          <a:xfrm>
            <a:off x="1066800" y="4667250"/>
            <a:ext cx="4362450" cy="1924050"/>
          </a:xfrm>
          <a:prstGeom prst="roundRect">
            <a:avLst/>
          </a:prstGeom>
          <a:solidFill>
            <a:schemeClr val="tx2">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The Spanish-American War, imperialism in the Pacific, policies toward Latin America, and the emergence of the United States as a world power are chronicled in the unit.</a:t>
            </a:r>
            <a:endParaRPr lang="en-US" dirty="0"/>
          </a:p>
        </p:txBody>
      </p:sp>
      <p:sp>
        <p:nvSpPr>
          <p:cNvPr id="7" name="Rectangle 6"/>
          <p:cNvSpPr/>
          <p:nvPr/>
        </p:nvSpPr>
        <p:spPr>
          <a:xfrm>
            <a:off x="5429250" y="1034999"/>
            <a:ext cx="3485357" cy="1723549"/>
          </a:xfrm>
          <a:prstGeom prst="rect">
            <a:avLst/>
          </a:prstGeom>
        </p:spPr>
        <p:txBody>
          <a:bodyPr wrap="square">
            <a:spAutoFit/>
          </a:bodyPr>
          <a:lstStyle/>
          <a:p>
            <a:r>
              <a:rPr lang="en-US" sz="4400" b="1" dirty="0">
                <a:ln w="18000">
                  <a:solidFill>
                    <a:srgbClr val="FEB80A">
                      <a:satMod val="140000"/>
                    </a:srgbClr>
                  </a:solidFill>
                  <a:prstDash val="solid"/>
                  <a:miter lim="800000"/>
                </a:ln>
                <a:noFill/>
                <a:effectLst>
                  <a:outerShdw blurRad="25500" dist="23000" dir="7020000" algn="tl">
                    <a:srgbClr val="000000">
                      <a:alpha val="50000"/>
                    </a:srgbClr>
                  </a:outerShdw>
                </a:effectLst>
                <a:ea typeface="+mj-ea"/>
                <a:cs typeface="+mj-cs"/>
              </a:rPr>
              <a:t>Yellow </a:t>
            </a:r>
            <a:br>
              <a:rPr lang="en-US" sz="4400" b="1" dirty="0">
                <a:ln w="18000">
                  <a:solidFill>
                    <a:srgbClr val="FEB80A">
                      <a:satMod val="140000"/>
                    </a:srgbClr>
                  </a:solidFill>
                  <a:prstDash val="solid"/>
                  <a:miter lim="800000"/>
                </a:ln>
                <a:noFill/>
                <a:effectLst>
                  <a:outerShdw blurRad="25500" dist="23000" dir="7020000" algn="tl">
                    <a:srgbClr val="000000">
                      <a:alpha val="50000"/>
                    </a:srgbClr>
                  </a:outerShdw>
                </a:effectLst>
                <a:ea typeface="+mj-ea"/>
                <a:cs typeface="+mj-cs"/>
              </a:rPr>
            </a:br>
            <a:r>
              <a:rPr lang="en-US" sz="4400" b="1" dirty="0">
                <a:ln w="18000">
                  <a:solidFill>
                    <a:srgbClr val="FEB80A">
                      <a:satMod val="140000"/>
                    </a:srgbClr>
                  </a:solidFill>
                  <a:prstDash val="solid"/>
                  <a:miter lim="800000"/>
                </a:ln>
                <a:noFill/>
                <a:effectLst>
                  <a:outerShdw blurRad="25500" dist="23000" dir="7020000" algn="tl">
                    <a:srgbClr val="000000">
                      <a:alpha val="50000"/>
                    </a:srgbClr>
                  </a:outerShdw>
                </a:effectLst>
                <a:ea typeface="+mj-ea"/>
                <a:cs typeface="+mj-cs"/>
              </a:rPr>
              <a:t>Journalism</a:t>
            </a:r>
            <a:br>
              <a:rPr lang="en-US" sz="4400" b="1" dirty="0">
                <a:ln w="18000">
                  <a:solidFill>
                    <a:srgbClr val="FEB80A">
                      <a:satMod val="140000"/>
                    </a:srgbClr>
                  </a:solidFill>
                  <a:prstDash val="solid"/>
                  <a:miter lim="800000"/>
                </a:ln>
                <a:noFill/>
                <a:effectLst>
                  <a:outerShdw blurRad="25500" dist="23000" dir="7020000" algn="tl">
                    <a:srgbClr val="000000">
                      <a:alpha val="50000"/>
                    </a:srgbClr>
                  </a:outerShdw>
                </a:effectLst>
                <a:ea typeface="+mj-ea"/>
                <a:cs typeface="+mj-cs"/>
              </a:rPr>
            </a:br>
            <a:endParaRPr lang="en-US" dirty="0"/>
          </a:p>
        </p:txBody>
      </p:sp>
    </p:spTree>
    <p:extLst>
      <p:ext uri="{BB962C8B-B14F-4D97-AF65-F5344CB8AC3E}">
        <p14:creationId xmlns:p14="http://schemas.microsoft.com/office/powerpoint/2010/main" val="2085918337"/>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Unit Five</a:t>
            </a:r>
            <a:r>
              <a:rPr lang="en-US" dirty="0" smtClean="0"/>
              <a:t>: Progressive Reforms</a:t>
            </a:r>
            <a:endParaRPr lang="en-US" dirty="0"/>
          </a:p>
        </p:txBody>
      </p:sp>
      <p:pic>
        <p:nvPicPr>
          <p:cNvPr id="8" name="Content Placeholder 7"/>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95400" y="1447800"/>
            <a:ext cx="7499350" cy="3624945"/>
          </a:xfrm>
        </p:spPr>
      </p:pic>
      <p:sp>
        <p:nvSpPr>
          <p:cNvPr id="3" name="Rounded Rectangle 2"/>
          <p:cNvSpPr/>
          <p:nvPr/>
        </p:nvSpPr>
        <p:spPr>
          <a:xfrm>
            <a:off x="1295400" y="5105400"/>
            <a:ext cx="7543800" cy="1676400"/>
          </a:xfrm>
          <a:prstGeom prst="roundRect">
            <a:avLst/>
          </a:prstGeom>
          <a:solidFill>
            <a:schemeClr val="tx2">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Prohibition may not have lasted, but the woman’s suffrage movement did.  The expansion of democracy – through both local and national movements (17</a:t>
            </a:r>
            <a:r>
              <a:rPr lang="en-US" baseline="30000" dirty="0" smtClean="0"/>
              <a:t>th</a:t>
            </a:r>
            <a:r>
              <a:rPr lang="en-US" dirty="0" smtClean="0"/>
              <a:t> Amendment, 19</a:t>
            </a:r>
            <a:r>
              <a:rPr lang="en-US" baseline="30000" dirty="0" smtClean="0"/>
              <a:t>th</a:t>
            </a:r>
            <a:r>
              <a:rPr lang="en-US" dirty="0" smtClean="0"/>
              <a:t> Amendment) is featured in this unit, as are social and economic reforms (child labor laws, consumer safety, income tax reform, and the “</a:t>
            </a:r>
            <a:r>
              <a:rPr lang="en-US" dirty="0" err="1" smtClean="0"/>
              <a:t>trustbusting</a:t>
            </a:r>
            <a:r>
              <a:rPr lang="en-US" dirty="0" smtClean="0"/>
              <a:t>” efforts of Theodore Roosevelt and William Howard Taft.)</a:t>
            </a:r>
            <a:endParaRPr lang="en-US" dirty="0"/>
          </a:p>
        </p:txBody>
      </p:sp>
    </p:spTree>
    <p:extLst>
      <p:ext uri="{BB962C8B-B14F-4D97-AF65-F5344CB8AC3E}">
        <p14:creationId xmlns:p14="http://schemas.microsoft.com/office/powerpoint/2010/main" val="1271575071"/>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Unit Six</a:t>
            </a:r>
            <a:r>
              <a:rPr lang="en-US" dirty="0" smtClean="0"/>
              <a:t>:  World War I</a:t>
            </a:r>
            <a:endParaRPr lang="en-US" dirty="0"/>
          </a:p>
        </p:txBody>
      </p:sp>
      <p:pic>
        <p:nvPicPr>
          <p:cNvPr id="5" name="Content Placeholder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219200" y="1447800"/>
            <a:ext cx="5856966" cy="4800600"/>
          </a:xfrm>
        </p:spPr>
      </p:pic>
      <p:sp>
        <p:nvSpPr>
          <p:cNvPr id="6" name="Rounded Rectangle 5"/>
          <p:cNvSpPr/>
          <p:nvPr/>
        </p:nvSpPr>
        <p:spPr>
          <a:xfrm>
            <a:off x="7162800" y="1371600"/>
            <a:ext cx="1828800" cy="4953000"/>
          </a:xfrm>
          <a:prstGeom prst="roundRect">
            <a:avLst/>
          </a:prstGeom>
          <a:solidFill>
            <a:schemeClr val="tx2">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smtClean="0"/>
              <a:t>The United States’ involvement in the “Great War” was brief, but decisive.  President Woodrow Wilson’s failed effort to craft a lasting peace in the aftermath of the war is as much a theme to this unit as the participation of the “doughboy” Americans.  The failure to resolve Europe’s underlying economic and political problems, unfortunately, played a large part in engendering conflict 20 years later.</a:t>
            </a:r>
            <a:endParaRPr lang="en-US" sz="1400" dirty="0"/>
          </a:p>
        </p:txBody>
      </p:sp>
    </p:spTree>
    <p:extLst>
      <p:ext uri="{BB962C8B-B14F-4D97-AF65-F5344CB8AC3E}">
        <p14:creationId xmlns:p14="http://schemas.microsoft.com/office/powerpoint/2010/main" val="1596462601"/>
      </p:ext>
    </p:extLst>
  </p:cSld>
  <p:clrMapOvr>
    <a:masterClrMapping/>
  </p:clrMapOvr>
  <p:transition spd="slow">
    <p:wheel spokes="1"/>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t>Unit Seven</a:t>
            </a:r>
            <a:r>
              <a:rPr lang="en-US" dirty="0" smtClean="0"/>
              <a:t>: </a:t>
            </a:r>
            <a:br>
              <a:rPr lang="en-US" dirty="0" smtClean="0"/>
            </a:br>
            <a:r>
              <a:rPr lang="en-US" dirty="0" smtClean="0"/>
              <a:t>   America Goes from Boom …</a:t>
            </a:r>
            <a:endParaRPr lang="en-US" dirty="0"/>
          </a:p>
        </p:txBody>
      </p:sp>
      <p:pic>
        <p:nvPicPr>
          <p:cNvPr id="3" name="Content Placeholder 2"/>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349679" y="1676400"/>
            <a:ext cx="2811438" cy="3183953"/>
          </a:xfrm>
        </p:spPr>
      </p:pic>
      <p:pic>
        <p:nvPicPr>
          <p:cNvPr id="5" name="Content Placeholder 4"/>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4639733" y="1676400"/>
            <a:ext cx="4275667" cy="3206751"/>
          </a:xfrm>
        </p:spPr>
      </p:pic>
      <p:sp>
        <p:nvSpPr>
          <p:cNvPr id="6" name="Rounded Rectangle 5"/>
          <p:cNvSpPr/>
          <p:nvPr/>
        </p:nvSpPr>
        <p:spPr>
          <a:xfrm>
            <a:off x="1347592" y="5257800"/>
            <a:ext cx="7543800" cy="1066800"/>
          </a:xfrm>
          <a:prstGeom prst="roundRect">
            <a:avLst/>
          </a:prstGeom>
          <a:solidFill>
            <a:schemeClr val="tx2">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Liberated women of the 1920s (flappers!), Henry Ford, the “Tin </a:t>
            </a:r>
            <a:r>
              <a:rPr lang="en-US" dirty="0" err="1" smtClean="0"/>
              <a:t>Lizzy</a:t>
            </a:r>
            <a:r>
              <a:rPr lang="en-US" dirty="0" smtClean="0"/>
              <a:t>,” and prosperity characterized the “Jazz Age.”  Literary figures such as F. Scott Fitzgerald, Ernest Hemingway, and the Harlem Renaissance-inspired Langston Hughes all found their uniquely American voices during this period as well.</a:t>
            </a:r>
            <a:endParaRPr lang="en-US" dirty="0"/>
          </a:p>
        </p:txBody>
      </p:sp>
    </p:spTree>
    <p:extLst>
      <p:ext uri="{BB962C8B-B14F-4D97-AF65-F5344CB8AC3E}">
        <p14:creationId xmlns:p14="http://schemas.microsoft.com/office/powerpoint/2010/main" val="2229340994"/>
      </p:ext>
    </p:extLst>
  </p:cSld>
  <p:clrMapOvr>
    <a:masterClrMapping/>
  </p:clrMapOvr>
  <mc:AlternateContent xmlns:mc="http://schemas.openxmlformats.org/markup-compatibility/2006" xmlns:p14="http://schemas.microsoft.com/office/powerpoint/2010/main">
    <mc:Choice Requires="p14">
      <p:transition spd="slow" p14:dur="1400">
        <p14:ripple/>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Unit Seven: …to Bust!</a:t>
            </a:r>
            <a:endParaRPr lang="en-US" dirty="0"/>
          </a:p>
        </p:txBody>
      </p:sp>
      <p:pic>
        <p:nvPicPr>
          <p:cNvPr id="8" name="Content Placeholder 7"/>
          <p:cNvPicPr>
            <a:picLocks noGrp="1" noChangeAspect="1"/>
          </p:cNvPicPr>
          <p:nvPr>
            <p:ph idx="1"/>
          </p:nvPr>
        </p:nvPicPr>
        <p:blipFill>
          <a:blip r:embed="rId2">
            <a:duotone>
              <a:prstClr val="black"/>
              <a:srgbClr val="D9C3A5">
                <a:tint val="50000"/>
                <a:satMod val="180000"/>
              </a:srgbClr>
            </a:duotone>
            <a:extLst>
              <a:ext uri="{28A0092B-C50C-407E-A947-70E740481C1C}">
                <a14:useLocalDpi xmlns:a14="http://schemas.microsoft.com/office/drawing/2010/main" val="0"/>
              </a:ext>
            </a:extLst>
          </a:blip>
          <a:stretch>
            <a:fillRect/>
          </a:stretch>
        </p:blipFill>
        <p:spPr>
          <a:xfrm>
            <a:off x="4419600" y="1328883"/>
            <a:ext cx="4476281" cy="4038600"/>
          </a:xfrm>
        </p:spPr>
      </p:pic>
      <p:pic>
        <p:nvPicPr>
          <p:cNvPr id="4"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95400" y="1447800"/>
            <a:ext cx="2975522" cy="3800766"/>
          </a:xfrm>
          <a:prstGeom prst="rect">
            <a:avLst/>
          </a:prstGeom>
        </p:spPr>
      </p:pic>
      <p:sp>
        <p:nvSpPr>
          <p:cNvPr id="3" name="Rounded Rectangle 2"/>
          <p:cNvSpPr/>
          <p:nvPr/>
        </p:nvSpPr>
        <p:spPr>
          <a:xfrm>
            <a:off x="1295400" y="5562600"/>
            <a:ext cx="7620000" cy="990600"/>
          </a:xfrm>
          <a:prstGeom prst="roundRect">
            <a:avLst/>
          </a:prstGeom>
          <a:solidFill>
            <a:schemeClr val="tx2">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The Great Depression and FDR’s efforts to end the economic catastrophe continue to shape political discourse in the United States.</a:t>
            </a:r>
            <a:endParaRPr lang="en-US" dirty="0"/>
          </a:p>
        </p:txBody>
      </p:sp>
    </p:spTree>
    <p:extLst>
      <p:ext uri="{BB962C8B-B14F-4D97-AF65-F5344CB8AC3E}">
        <p14:creationId xmlns:p14="http://schemas.microsoft.com/office/powerpoint/2010/main" val="2473628128"/>
      </p:ext>
    </p:extLst>
  </p:cSld>
  <p:clrMapOvr>
    <a:masterClrMapping/>
  </p:clrMapOvr>
  <mc:AlternateContent xmlns:mc="http://schemas.openxmlformats.org/markup-compatibility/2006" xmlns:p14="http://schemas.microsoft.com/office/powerpoint/2010/main">
    <mc:Choice Requires="p14">
      <p:transition spd="slow" p14:dur="4400">
        <p14:honeycomb/>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u="sng" dirty="0" smtClean="0"/>
              <a:t>Unit Eight</a:t>
            </a:r>
            <a:r>
              <a:rPr lang="en-US" dirty="0" smtClean="0"/>
              <a:t>: World War II</a:t>
            </a:r>
            <a:endParaRPr lang="en-US" dirty="0"/>
          </a:p>
        </p:txBody>
      </p:sp>
      <p:pic>
        <p:nvPicPr>
          <p:cNvPr id="15" name="Content Placeholder 14"/>
          <p:cNvPicPr>
            <a:picLocks noGrp="1" noChangeAspect="1"/>
          </p:cNvPicPr>
          <p:nvPr>
            <p:ph sz="half" idx="2"/>
          </p:nvPr>
        </p:nvPicPr>
        <p:blipFill>
          <a:blip r:embed="rId2">
            <a:extLst>
              <a:ext uri="{28A0092B-C50C-407E-A947-70E740481C1C}">
                <a14:useLocalDpi xmlns:a14="http://schemas.microsoft.com/office/drawing/2010/main" val="0"/>
              </a:ext>
            </a:extLst>
          </a:blip>
          <a:stretch>
            <a:fillRect/>
          </a:stretch>
        </p:blipFill>
        <p:spPr>
          <a:xfrm rot="20656720">
            <a:off x="843539" y="2332539"/>
            <a:ext cx="2381250" cy="4305300"/>
          </a:xfrm>
        </p:spPr>
      </p:pic>
      <p:pic>
        <p:nvPicPr>
          <p:cNvPr id="16" name="Picture 1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18489">
            <a:off x="5943169" y="2497589"/>
            <a:ext cx="3107531" cy="4114800"/>
          </a:xfrm>
          <a:prstGeom prst="rect">
            <a:avLst/>
          </a:prstGeom>
        </p:spPr>
      </p:pic>
      <p:pic>
        <p:nvPicPr>
          <p:cNvPr id="6" name="Content Placeholder 5"/>
          <p:cNvPicPr>
            <a:picLocks noGrp="1" noChangeAspect="1"/>
          </p:cNvPicPr>
          <p:nvPr>
            <p:ph sz="half" idx="1"/>
          </p:nvPr>
        </p:nvPicPr>
        <p:blipFill>
          <a:blip r:embed="rId4" cstate="print">
            <a:extLst>
              <a:ext uri="{28A0092B-C50C-407E-A947-70E740481C1C}">
                <a14:useLocalDpi xmlns:a14="http://schemas.microsoft.com/office/drawing/2010/main" val="0"/>
              </a:ext>
            </a:extLst>
          </a:blip>
          <a:stretch>
            <a:fillRect/>
          </a:stretch>
        </p:blipFill>
        <p:spPr>
          <a:xfrm>
            <a:off x="3276600" y="1371600"/>
            <a:ext cx="2986417" cy="3868584"/>
          </a:xfrm>
        </p:spPr>
      </p:pic>
    </p:spTree>
    <p:extLst>
      <p:ext uri="{BB962C8B-B14F-4D97-AF65-F5344CB8AC3E}">
        <p14:creationId xmlns:p14="http://schemas.microsoft.com/office/powerpoint/2010/main" val="3895107812"/>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Victory in Europe and the Pacific</a:t>
            </a:r>
            <a:endParaRPr lang="en-US" dirty="0"/>
          </a:p>
        </p:txBody>
      </p:sp>
      <p:pic>
        <p:nvPicPr>
          <p:cNvPr id="5" name="Content Placeholder 4"/>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512439" y="1524000"/>
            <a:ext cx="3502921" cy="4664075"/>
          </a:xfrm>
        </p:spPr>
      </p:pic>
      <p:pic>
        <p:nvPicPr>
          <p:cNvPr id="6" name="Content Placeholder 5"/>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5219198" y="1447800"/>
            <a:ext cx="3677152" cy="4694237"/>
          </a:xfrm>
        </p:spPr>
      </p:pic>
    </p:spTree>
    <p:extLst>
      <p:ext uri="{BB962C8B-B14F-4D97-AF65-F5344CB8AC3E}">
        <p14:creationId xmlns:p14="http://schemas.microsoft.com/office/powerpoint/2010/main" val="2766687326"/>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t>Unit Nine</a:t>
            </a:r>
            <a:r>
              <a:rPr lang="en-US" dirty="0" smtClean="0"/>
              <a:t>: </a:t>
            </a:r>
            <a:br>
              <a:rPr lang="en-US" dirty="0" smtClean="0"/>
            </a:br>
            <a:r>
              <a:rPr lang="en-US" dirty="0"/>
              <a:t>	</a:t>
            </a:r>
            <a:r>
              <a:rPr lang="en-US" dirty="0" smtClean="0"/>
              <a:t>Transitions in Pursuit of Peace</a:t>
            </a:r>
            <a:endParaRPr lang="en-US" dirty="0"/>
          </a:p>
        </p:txBody>
      </p:sp>
      <p:pic>
        <p:nvPicPr>
          <p:cNvPr id="9" name="Content Placeholder 8"/>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1209377" y="1676400"/>
            <a:ext cx="3438823" cy="3648239"/>
          </a:xfrm>
        </p:spPr>
      </p:pic>
      <p:pic>
        <p:nvPicPr>
          <p:cNvPr id="4" name="Content Placeholder 3"/>
          <p:cNvPicPr>
            <a:picLocks noGrp="1" noChangeAspect="1"/>
          </p:cNvPicPr>
          <p:nvPr>
            <p:ph sz="half" idx="2"/>
          </p:nvPr>
        </p:nvPicPr>
        <p:blipFill>
          <a:blip r:embed="rId3" cstate="print">
            <a:extLst>
              <a:ext uri="{28A0092B-C50C-407E-A947-70E740481C1C}">
                <a14:useLocalDpi xmlns:a14="http://schemas.microsoft.com/office/drawing/2010/main" val="0"/>
              </a:ext>
            </a:extLst>
          </a:blip>
          <a:stretch>
            <a:fillRect/>
          </a:stretch>
        </p:blipFill>
        <p:spPr>
          <a:xfrm>
            <a:off x="5410200" y="1673649"/>
            <a:ext cx="2971800" cy="3660780"/>
          </a:xfrm>
        </p:spPr>
      </p:pic>
      <p:sp>
        <p:nvSpPr>
          <p:cNvPr id="5" name="Rounded Rectangle 4"/>
          <p:cNvSpPr/>
          <p:nvPr/>
        </p:nvSpPr>
        <p:spPr>
          <a:xfrm>
            <a:off x="1143000" y="5486400"/>
            <a:ext cx="7620000" cy="1143000"/>
          </a:xfrm>
          <a:prstGeom prst="roundRect">
            <a:avLst/>
          </a:prstGeom>
          <a:solidFill>
            <a:schemeClr val="tx2">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The Cold War between the United States and the Soviet Union generated a nuclear arms race which brought the world to the brink of global war.  Anxiety and concern were constant.  But the war never came;  and the USSR collapse of old age in the early 1990s.</a:t>
            </a:r>
            <a:endParaRPr lang="en-US" dirty="0"/>
          </a:p>
        </p:txBody>
      </p:sp>
    </p:spTree>
    <p:extLst>
      <p:ext uri="{BB962C8B-B14F-4D97-AF65-F5344CB8AC3E}">
        <p14:creationId xmlns:p14="http://schemas.microsoft.com/office/powerpoint/2010/main" val="273438684"/>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5000" y="685800"/>
            <a:ext cx="2915096" cy="5257800"/>
          </a:xfrm>
        </p:spPr>
        <p:txBody>
          <a:bodyPr/>
          <a:lstStyle/>
          <a:p>
            <a:pPr marL="82296" indent="0"/>
            <a:r>
              <a:rPr lang="en-US" sz="2400" dirty="0" smtClean="0"/>
              <a:t>The </a:t>
            </a:r>
            <a:r>
              <a:rPr lang="en-US" sz="2400" dirty="0"/>
              <a:t> </a:t>
            </a:r>
            <a:r>
              <a:rPr lang="en-US" sz="2400" dirty="0" smtClean="0"/>
              <a:t>Wildcat </a:t>
            </a:r>
            <a:r>
              <a:rPr lang="en-US" sz="2400" dirty="0" smtClean="0"/>
              <a:t>Team</a:t>
            </a:r>
            <a:r>
              <a:rPr lang="en-US" sz="1400" dirty="0" smtClean="0"/>
              <a:t/>
            </a:r>
            <a:br>
              <a:rPr lang="en-US" sz="1400" dirty="0" smtClean="0"/>
            </a:br>
            <a:r>
              <a:rPr lang="en-US" sz="1400" u="sng" dirty="0"/>
              <a:t/>
            </a:r>
            <a:br>
              <a:rPr lang="en-US" sz="1400" u="sng" dirty="0"/>
            </a:br>
            <a:r>
              <a:rPr lang="en-US" sz="1400" dirty="0" smtClean="0"/>
              <a:t/>
            </a:r>
            <a:br>
              <a:rPr lang="en-US" sz="1400" dirty="0" smtClean="0"/>
            </a:br>
            <a:r>
              <a:rPr lang="en-US" sz="1400" b="0" dirty="0" smtClean="0">
                <a:solidFill>
                  <a:schemeClr val="tx1"/>
                </a:solidFill>
                <a:latin typeface="Lucida Console" pitchFamily="49" charset="0"/>
              </a:rPr>
              <a:t>The </a:t>
            </a:r>
            <a:r>
              <a:rPr lang="en-US" sz="1400" b="0" dirty="0">
                <a:solidFill>
                  <a:schemeClr val="tx1"/>
                </a:solidFill>
                <a:latin typeface="Lucida Console" pitchFamily="49" charset="0"/>
              </a:rPr>
              <a:t>Jaguar Core includes the following teachers: </a:t>
            </a:r>
            <a:br>
              <a:rPr lang="en-US" sz="1400" b="0" dirty="0">
                <a:solidFill>
                  <a:schemeClr val="tx1"/>
                </a:solidFill>
                <a:latin typeface="Lucida Console" pitchFamily="49" charset="0"/>
              </a:rPr>
            </a:br>
            <a:r>
              <a:rPr lang="en-US" sz="1400" b="0" dirty="0">
                <a:solidFill>
                  <a:schemeClr val="tx1"/>
                </a:solidFill>
                <a:latin typeface="Lucida Console" pitchFamily="49" charset="0"/>
              </a:rPr>
              <a:t/>
            </a:r>
            <a:br>
              <a:rPr lang="en-US" sz="1400" b="0" dirty="0">
                <a:solidFill>
                  <a:schemeClr val="tx1"/>
                </a:solidFill>
                <a:latin typeface="Lucida Console" pitchFamily="49" charset="0"/>
              </a:rPr>
            </a:br>
            <a:r>
              <a:rPr lang="en-US" sz="1400" b="0" u="sng" dirty="0" smtClean="0">
                <a:solidFill>
                  <a:schemeClr val="tx1"/>
                </a:solidFill>
                <a:latin typeface="Lucida Console" pitchFamily="49" charset="0"/>
              </a:rPr>
              <a:t>Social Studies 7: </a:t>
            </a:r>
            <a:r>
              <a:rPr lang="en-US" sz="1400" b="0" dirty="0" smtClean="0">
                <a:solidFill>
                  <a:schemeClr val="tx1"/>
                </a:solidFill>
                <a:latin typeface="Lucida Console" pitchFamily="49" charset="0"/>
              </a:rPr>
              <a:t/>
            </a:r>
            <a:br>
              <a:rPr lang="en-US" sz="1400" b="0" dirty="0" smtClean="0">
                <a:solidFill>
                  <a:schemeClr val="tx1"/>
                </a:solidFill>
                <a:latin typeface="Lucida Console" pitchFamily="49" charset="0"/>
              </a:rPr>
            </a:br>
            <a:r>
              <a:rPr lang="en-US" sz="1400" b="0" dirty="0" smtClean="0">
                <a:solidFill>
                  <a:schemeClr val="tx1"/>
                </a:solidFill>
                <a:latin typeface="Lucida Console" pitchFamily="49" charset="0"/>
              </a:rPr>
              <a:t>Ms. Dean</a:t>
            </a:r>
            <a:br>
              <a:rPr lang="en-US" sz="1400" b="0" dirty="0" smtClean="0">
                <a:solidFill>
                  <a:schemeClr val="tx1"/>
                </a:solidFill>
                <a:latin typeface="Lucida Console" pitchFamily="49" charset="0"/>
              </a:rPr>
            </a:br>
            <a:r>
              <a:rPr lang="en-US" sz="1400" b="0" dirty="0">
                <a:solidFill>
                  <a:schemeClr val="tx1"/>
                </a:solidFill>
                <a:latin typeface="Lucida Console" pitchFamily="49" charset="0"/>
              </a:rPr>
              <a:t/>
            </a:r>
            <a:br>
              <a:rPr lang="en-US" sz="1400" b="0" dirty="0">
                <a:solidFill>
                  <a:schemeClr val="tx1"/>
                </a:solidFill>
                <a:latin typeface="Lucida Console" pitchFamily="49" charset="0"/>
              </a:rPr>
            </a:br>
            <a:r>
              <a:rPr lang="en-US" sz="1400" b="0" u="sng" dirty="0" smtClean="0">
                <a:solidFill>
                  <a:schemeClr val="tx1"/>
                </a:solidFill>
                <a:latin typeface="Lucida Console" pitchFamily="49" charset="0"/>
              </a:rPr>
              <a:t>English 7: </a:t>
            </a:r>
            <a:r>
              <a:rPr lang="en-US" sz="1400" b="0" dirty="0">
                <a:solidFill>
                  <a:schemeClr val="tx1"/>
                </a:solidFill>
                <a:latin typeface="Lucida Console" pitchFamily="49" charset="0"/>
              </a:rPr>
              <a:t/>
            </a:r>
            <a:br>
              <a:rPr lang="en-US" sz="1400" b="0" dirty="0">
                <a:solidFill>
                  <a:schemeClr val="tx1"/>
                </a:solidFill>
                <a:latin typeface="Lucida Console" pitchFamily="49" charset="0"/>
              </a:rPr>
            </a:br>
            <a:r>
              <a:rPr lang="en-US" sz="1400" b="0" dirty="0" smtClean="0">
                <a:solidFill>
                  <a:schemeClr val="tx1"/>
                </a:solidFill>
                <a:latin typeface="Lucida Console" pitchFamily="49" charset="0"/>
              </a:rPr>
              <a:t>Ms</a:t>
            </a:r>
            <a:r>
              <a:rPr lang="en-US" sz="1400" b="0" dirty="0">
                <a:solidFill>
                  <a:schemeClr val="tx1"/>
                </a:solidFill>
                <a:latin typeface="Lucida Console" pitchFamily="49" charset="0"/>
              </a:rPr>
              <a:t>. </a:t>
            </a:r>
            <a:r>
              <a:rPr lang="en-US" sz="1400" b="0" dirty="0" smtClean="0">
                <a:solidFill>
                  <a:schemeClr val="tx1"/>
                </a:solidFill>
                <a:latin typeface="Lucida Console" pitchFamily="49" charset="0"/>
              </a:rPr>
              <a:t>Cash  </a:t>
            </a:r>
            <a:r>
              <a:rPr lang="en-US" sz="1400" b="0" dirty="0" smtClean="0">
                <a:solidFill>
                  <a:schemeClr val="tx1"/>
                </a:solidFill>
                <a:latin typeface="Lucida Console" pitchFamily="49" charset="0"/>
              </a:rPr>
              <a:t/>
            </a:r>
            <a:br>
              <a:rPr lang="en-US" sz="1400" b="0" dirty="0" smtClean="0">
                <a:solidFill>
                  <a:schemeClr val="tx1"/>
                </a:solidFill>
                <a:latin typeface="Lucida Console" pitchFamily="49" charset="0"/>
              </a:rPr>
            </a:br>
            <a:r>
              <a:rPr lang="en-US" sz="1400" b="0" dirty="0">
                <a:solidFill>
                  <a:schemeClr val="tx1"/>
                </a:solidFill>
                <a:latin typeface="Lucida Console" pitchFamily="49" charset="0"/>
              </a:rPr>
              <a:t/>
            </a:r>
            <a:br>
              <a:rPr lang="en-US" sz="1400" b="0" dirty="0">
                <a:solidFill>
                  <a:schemeClr val="tx1"/>
                </a:solidFill>
                <a:latin typeface="Lucida Console" pitchFamily="49" charset="0"/>
              </a:rPr>
            </a:br>
            <a:r>
              <a:rPr lang="en-US" sz="1400" b="0" dirty="0">
                <a:solidFill>
                  <a:schemeClr val="tx1"/>
                </a:solidFill>
                <a:latin typeface="Lucida Console" pitchFamily="49" charset="0"/>
              </a:rPr>
              <a:t/>
            </a:r>
            <a:br>
              <a:rPr lang="en-US" sz="1400" b="0" dirty="0">
                <a:solidFill>
                  <a:schemeClr val="tx1"/>
                </a:solidFill>
                <a:latin typeface="Lucida Console" pitchFamily="49" charset="0"/>
              </a:rPr>
            </a:br>
            <a:r>
              <a:rPr lang="en-US" sz="1400" b="0" u="sng" dirty="0" smtClean="0">
                <a:solidFill>
                  <a:schemeClr val="tx1"/>
                </a:solidFill>
                <a:latin typeface="Lucida Console" pitchFamily="49" charset="0"/>
              </a:rPr>
              <a:t>Science 7: </a:t>
            </a:r>
            <a:r>
              <a:rPr lang="en-US" sz="1400" b="0" dirty="0" smtClean="0">
                <a:solidFill>
                  <a:schemeClr val="tx1"/>
                </a:solidFill>
                <a:latin typeface="Lucida Console" pitchFamily="49" charset="0"/>
              </a:rPr>
              <a:t/>
            </a:r>
            <a:br>
              <a:rPr lang="en-US" sz="1400" b="0" dirty="0" smtClean="0">
                <a:solidFill>
                  <a:schemeClr val="tx1"/>
                </a:solidFill>
                <a:latin typeface="Lucida Console" pitchFamily="49" charset="0"/>
              </a:rPr>
            </a:br>
            <a:r>
              <a:rPr lang="en-US" sz="1400" b="0" dirty="0" smtClean="0">
                <a:solidFill>
                  <a:schemeClr val="tx1"/>
                </a:solidFill>
                <a:latin typeface="Lucida Console" pitchFamily="49" charset="0"/>
              </a:rPr>
              <a:t>Ms</a:t>
            </a:r>
            <a:r>
              <a:rPr lang="en-US" sz="1400" b="0" dirty="0" smtClean="0">
                <a:solidFill>
                  <a:schemeClr val="tx1"/>
                </a:solidFill>
                <a:latin typeface="Lucida Console" pitchFamily="49" charset="0"/>
              </a:rPr>
              <a:t>. O’Malley </a:t>
            </a:r>
            <a:r>
              <a:rPr lang="en-US" sz="1400" b="0" dirty="0" smtClean="0">
                <a:solidFill>
                  <a:schemeClr val="tx1"/>
                </a:solidFill>
                <a:latin typeface="Lucida Console" pitchFamily="49" charset="0"/>
              </a:rPr>
              <a:t/>
            </a:r>
            <a:br>
              <a:rPr lang="en-US" sz="1400" b="0" dirty="0" smtClean="0">
                <a:solidFill>
                  <a:schemeClr val="tx1"/>
                </a:solidFill>
                <a:latin typeface="Lucida Console" pitchFamily="49" charset="0"/>
              </a:rPr>
            </a:br>
            <a:r>
              <a:rPr lang="en-US" sz="1400" b="0" dirty="0">
                <a:solidFill>
                  <a:schemeClr val="tx1"/>
                </a:solidFill>
                <a:latin typeface="Lucida Console" pitchFamily="49" charset="0"/>
              </a:rPr>
              <a:t/>
            </a:r>
            <a:br>
              <a:rPr lang="en-US" sz="1400" b="0" dirty="0">
                <a:solidFill>
                  <a:schemeClr val="tx1"/>
                </a:solidFill>
                <a:latin typeface="Lucida Console" pitchFamily="49" charset="0"/>
              </a:rPr>
            </a:br>
            <a:r>
              <a:rPr lang="en-US" sz="1400" b="0" dirty="0">
                <a:solidFill>
                  <a:schemeClr val="tx1"/>
                </a:solidFill>
                <a:latin typeface="Lucida Console" pitchFamily="49" charset="0"/>
              </a:rPr>
              <a:t/>
            </a:r>
            <a:br>
              <a:rPr lang="en-US" sz="1400" b="0" dirty="0">
                <a:solidFill>
                  <a:schemeClr val="tx1"/>
                </a:solidFill>
                <a:latin typeface="Lucida Console" pitchFamily="49" charset="0"/>
              </a:rPr>
            </a:br>
            <a:r>
              <a:rPr lang="en-US" sz="1400" b="0" u="sng" dirty="0" smtClean="0">
                <a:solidFill>
                  <a:schemeClr val="tx1"/>
                </a:solidFill>
                <a:latin typeface="Lucida Console" pitchFamily="49" charset="0"/>
              </a:rPr>
              <a:t>Math 7:</a:t>
            </a:r>
            <a:r>
              <a:rPr lang="en-US" sz="1400" b="0" dirty="0" smtClean="0">
                <a:solidFill>
                  <a:schemeClr val="tx1"/>
                </a:solidFill>
                <a:latin typeface="Lucida Console" pitchFamily="49" charset="0"/>
              </a:rPr>
              <a:t> </a:t>
            </a:r>
            <a:br>
              <a:rPr lang="en-US" sz="1400" b="0" dirty="0" smtClean="0">
                <a:solidFill>
                  <a:schemeClr val="tx1"/>
                </a:solidFill>
                <a:latin typeface="Lucida Console" pitchFamily="49" charset="0"/>
              </a:rPr>
            </a:br>
            <a:r>
              <a:rPr lang="en-US" sz="1400" b="0" dirty="0" smtClean="0">
                <a:solidFill>
                  <a:schemeClr val="tx1"/>
                </a:solidFill>
                <a:latin typeface="Lucida Console" pitchFamily="49" charset="0"/>
              </a:rPr>
              <a:t>Ms. </a:t>
            </a:r>
            <a:r>
              <a:rPr lang="en-US" sz="1400" b="0" dirty="0" smtClean="0">
                <a:solidFill>
                  <a:schemeClr val="tx1"/>
                </a:solidFill>
                <a:latin typeface="Lucida Console" pitchFamily="49" charset="0"/>
              </a:rPr>
              <a:t>Parker</a:t>
            </a:r>
            <a:r>
              <a:rPr lang="en-US" sz="1400" b="0" dirty="0" smtClean="0">
                <a:solidFill>
                  <a:schemeClr val="tx1"/>
                </a:solidFill>
                <a:latin typeface="Lucida Console" pitchFamily="49" charset="0"/>
              </a:rPr>
              <a:t/>
            </a:r>
            <a:br>
              <a:rPr lang="en-US" sz="1400" b="0" dirty="0" smtClean="0">
                <a:solidFill>
                  <a:schemeClr val="tx1"/>
                </a:solidFill>
                <a:latin typeface="Lucida Console" pitchFamily="49" charset="0"/>
              </a:rPr>
            </a:br>
            <a:endParaRPr lang="en-US" b="0" dirty="0"/>
          </a:p>
        </p:txBody>
      </p:sp>
      <p:pic>
        <p:nvPicPr>
          <p:cNvPr id="8" name="Picture Placeholder 7"/>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l="6697" r="6697"/>
          <a:stretch>
            <a:fillRect/>
          </a:stretch>
        </p:blipFill>
        <p:spPr/>
      </p:pic>
      <p:sp>
        <p:nvSpPr>
          <p:cNvPr id="3" name="Content Placeholder 2"/>
          <p:cNvSpPr>
            <a:spLocks noGrp="1"/>
          </p:cNvSpPr>
          <p:nvPr>
            <p:ph type="body" sz="half" idx="2"/>
          </p:nvPr>
        </p:nvSpPr>
        <p:spPr/>
        <p:txBody>
          <a:bodyPr>
            <a:normAutofit/>
          </a:bodyPr>
          <a:lstStyle/>
          <a:p>
            <a:pPr marL="82296" indent="0">
              <a:buNone/>
            </a:pPr>
            <a:r>
              <a:rPr lang="en-US" dirty="0" smtClean="0"/>
              <a:t>The Jaguar Team</a:t>
            </a:r>
            <a:endParaRPr lang="en-US" dirty="0"/>
          </a:p>
        </p:txBody>
      </p:sp>
    </p:spTree>
    <p:extLst>
      <p:ext uri="{BB962C8B-B14F-4D97-AF65-F5344CB8AC3E}">
        <p14:creationId xmlns:p14="http://schemas.microsoft.com/office/powerpoint/2010/main" val="42792837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t>Unit Ten</a:t>
            </a:r>
            <a:r>
              <a:rPr lang="en-US" dirty="0" smtClean="0"/>
              <a:t>:  </a:t>
            </a:r>
            <a:br>
              <a:rPr lang="en-US" dirty="0" smtClean="0"/>
            </a:br>
            <a:r>
              <a:rPr lang="en-US" dirty="0" smtClean="0"/>
              <a:t>          Turmoil at Home and Abroad</a:t>
            </a:r>
            <a:endParaRPr lang="en-US" dirty="0"/>
          </a:p>
        </p:txBody>
      </p:sp>
      <p:pic>
        <p:nvPicPr>
          <p:cNvPr id="6" name="Content Placeholder 5"/>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1905000" y="1447800"/>
            <a:ext cx="2590800" cy="3849767"/>
          </a:xfrm>
        </p:spPr>
      </p:pic>
      <p:pic>
        <p:nvPicPr>
          <p:cNvPr id="9" name="Content Placeholder 8"/>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5105400" y="1447800"/>
            <a:ext cx="3013800" cy="3866188"/>
          </a:xfrm>
        </p:spPr>
      </p:pic>
      <p:sp>
        <p:nvSpPr>
          <p:cNvPr id="3" name="Rounded Rectangle 2"/>
          <p:cNvSpPr/>
          <p:nvPr/>
        </p:nvSpPr>
        <p:spPr>
          <a:xfrm>
            <a:off x="1676400" y="5562600"/>
            <a:ext cx="6934200" cy="1066800"/>
          </a:xfrm>
          <a:prstGeom prst="roundRect">
            <a:avLst/>
          </a:prstGeom>
          <a:solidFill>
            <a:schemeClr val="tx2">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700" dirty="0" smtClean="0"/>
              <a:t>The Civil Rights Movement, the woman’s movement, and the social protest generated on college camps across America during the 1960s (and throughout the Vietnam War Era) energized and revolutionized society during the late 20</a:t>
            </a:r>
            <a:r>
              <a:rPr lang="en-US" sz="1700" baseline="30000" dirty="0" smtClean="0"/>
              <a:t>th</a:t>
            </a:r>
            <a:r>
              <a:rPr lang="en-US" sz="1700" dirty="0" smtClean="0"/>
              <a:t> Century.   But they caused turmoil and conflict as well. </a:t>
            </a:r>
            <a:endParaRPr lang="en-US" sz="1700" dirty="0"/>
          </a:p>
        </p:txBody>
      </p:sp>
    </p:spTree>
    <p:extLst>
      <p:ext uri="{BB962C8B-B14F-4D97-AF65-F5344CB8AC3E}">
        <p14:creationId xmlns:p14="http://schemas.microsoft.com/office/powerpoint/2010/main" val="1865045996"/>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t>Unit Eleven</a:t>
            </a:r>
            <a:r>
              <a:rPr lang="en-US" dirty="0" smtClean="0"/>
              <a:t>: </a:t>
            </a:r>
            <a:br>
              <a:rPr lang="en-US" dirty="0" smtClean="0"/>
            </a:br>
            <a:r>
              <a:rPr lang="en-US" dirty="0"/>
              <a:t> </a:t>
            </a:r>
            <a:r>
              <a:rPr lang="en-US" dirty="0" smtClean="0"/>
              <a:t> Globalization and Interdependence </a:t>
            </a:r>
            <a:endParaRPr lang="en-US" dirty="0"/>
          </a:p>
        </p:txBody>
      </p:sp>
      <p:pic>
        <p:nvPicPr>
          <p:cNvPr id="6" name="Content Placeholder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90800" y="2362200"/>
            <a:ext cx="4350228" cy="3352800"/>
          </a:xfrm>
        </p:spPr>
      </p:pic>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754000">
            <a:off x="5700285" y="1885829"/>
            <a:ext cx="3061855" cy="3962400"/>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43000" y="1600199"/>
            <a:ext cx="2286000" cy="3048000"/>
          </a:xfrm>
          <a:prstGeom prst="rect">
            <a:avLst/>
          </a:prstGeom>
        </p:spPr>
      </p:pic>
      <p:sp>
        <p:nvSpPr>
          <p:cNvPr id="3" name="Rounded Rectangle 2"/>
          <p:cNvSpPr/>
          <p:nvPr/>
        </p:nvSpPr>
        <p:spPr>
          <a:xfrm>
            <a:off x="1371600" y="5867400"/>
            <a:ext cx="5181600" cy="762000"/>
          </a:xfrm>
          <a:prstGeom prst="roundRect">
            <a:avLst/>
          </a:prstGeom>
          <a:solidFill>
            <a:schemeClr val="tx2">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Where are we, now?  How will our children reinvent America in the 21</a:t>
            </a:r>
            <a:r>
              <a:rPr lang="en-US" baseline="30000" dirty="0" smtClean="0"/>
              <a:t>st</a:t>
            </a:r>
            <a:r>
              <a:rPr lang="en-US" dirty="0" smtClean="0"/>
              <a:t> Century?</a:t>
            </a:r>
            <a:endParaRPr lang="en-US" dirty="0"/>
          </a:p>
        </p:txBody>
      </p:sp>
    </p:spTree>
    <p:extLst>
      <p:ext uri="{BB962C8B-B14F-4D97-AF65-F5344CB8AC3E}">
        <p14:creationId xmlns:p14="http://schemas.microsoft.com/office/powerpoint/2010/main" val="161745970"/>
      </p:ext>
    </p:extLst>
  </p:cSld>
  <p:clrMapOvr>
    <a:masterClrMapping/>
  </p:clrMapOvr>
  <mc:AlternateContent xmlns:mc="http://schemas.openxmlformats.org/markup-compatibility/2006" xmlns:p14="http://schemas.microsoft.com/office/powerpoint/2010/main">
    <mc:Choice Requires="p14">
      <p:transition spd="slow" p14:dur="900">
        <p14:warp dir="in"/>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Wildcat</a:t>
            </a:r>
            <a:r>
              <a:rPr lang="en-US" dirty="0" smtClean="0"/>
              <a:t>’s </a:t>
            </a:r>
            <a:r>
              <a:rPr lang="en-US" dirty="0" smtClean="0"/>
              <a:t>Disciplinary System</a:t>
            </a:r>
            <a:endParaRPr lang="en-US" dirty="0"/>
          </a:p>
        </p:txBody>
      </p:sp>
      <p:sp>
        <p:nvSpPr>
          <p:cNvPr id="3" name="Content Placeholder 2"/>
          <p:cNvSpPr>
            <a:spLocks noGrp="1"/>
          </p:cNvSpPr>
          <p:nvPr>
            <p:ph idx="1"/>
          </p:nvPr>
        </p:nvSpPr>
        <p:spPr/>
        <p:txBody>
          <a:bodyPr>
            <a:normAutofit fontScale="92500" lnSpcReduction="20000"/>
          </a:bodyPr>
          <a:lstStyle/>
          <a:p>
            <a:pPr marL="82296" indent="0">
              <a:buNone/>
            </a:pPr>
            <a:r>
              <a:rPr lang="en-US" sz="2000" dirty="0" smtClean="0"/>
              <a:t>In order to maintain a learning environment which encourages students to excel both socially and academically, we will be quick to contact you when transgressions merit. </a:t>
            </a:r>
          </a:p>
          <a:p>
            <a:pPr marL="82296" indent="0">
              <a:buNone/>
            </a:pPr>
            <a:endParaRPr lang="en-US" sz="2000" dirty="0" smtClean="0"/>
          </a:p>
          <a:p>
            <a:pPr marL="82296" indent="0">
              <a:buNone/>
            </a:pPr>
            <a:r>
              <a:rPr lang="en-US" sz="2000" dirty="0" smtClean="0"/>
              <a:t>First Transgression	Verbal Warning, and/ or conference with 				Student.</a:t>
            </a:r>
          </a:p>
          <a:p>
            <a:pPr marL="82296" indent="0">
              <a:buNone/>
            </a:pPr>
            <a:r>
              <a:rPr lang="en-US" sz="2000" dirty="0" smtClean="0"/>
              <a:t>Second Transgression	STOP (Student Time Out Program)</a:t>
            </a:r>
          </a:p>
          <a:p>
            <a:pPr marL="82296" indent="0">
              <a:buNone/>
            </a:pPr>
            <a:r>
              <a:rPr lang="en-US" sz="2000" dirty="0"/>
              <a:t>	</a:t>
            </a:r>
            <a:r>
              <a:rPr lang="en-US" sz="2000" dirty="0" smtClean="0"/>
              <a:t>		Card – to be filled in and signed by a parent or </a:t>
            </a:r>
          </a:p>
          <a:p>
            <a:pPr marL="82296" indent="0">
              <a:buNone/>
            </a:pPr>
            <a:r>
              <a:rPr lang="en-US" sz="2000" dirty="0"/>
              <a:t>	</a:t>
            </a:r>
            <a:r>
              <a:rPr lang="en-US" sz="2000" dirty="0" smtClean="0"/>
              <a:t>		guardian. </a:t>
            </a:r>
          </a:p>
          <a:p>
            <a:pPr marL="82296" indent="0">
              <a:buNone/>
            </a:pPr>
            <a:r>
              <a:rPr lang="en-US" sz="2000" dirty="0" smtClean="0"/>
              <a:t>Third Transgression	TEACHER DETENTION						AFTERNOON DETENTIONS! </a:t>
            </a:r>
          </a:p>
          <a:p>
            <a:pPr marL="82296" indent="0">
              <a:buNone/>
            </a:pPr>
            <a:r>
              <a:rPr lang="en-US" sz="2000" dirty="0"/>
              <a:t>	</a:t>
            </a:r>
            <a:r>
              <a:rPr lang="en-US" sz="2000" dirty="0" smtClean="0"/>
              <a:t>		4:00 – 5:30 PM* </a:t>
            </a:r>
          </a:p>
          <a:p>
            <a:pPr marL="82296" indent="0">
              <a:buNone/>
            </a:pPr>
            <a:r>
              <a:rPr lang="en-US" sz="2000" dirty="0" smtClean="0"/>
              <a:t>REFERRAL TO OFFICE	</a:t>
            </a:r>
            <a:r>
              <a:rPr lang="en-US" sz="2000" dirty="0" smtClean="0"/>
              <a:t>Ms. </a:t>
            </a:r>
            <a:r>
              <a:rPr lang="en-US" sz="2000" dirty="0" err="1" smtClean="0"/>
              <a:t>Hallock</a:t>
            </a:r>
            <a:r>
              <a:rPr lang="en-US" sz="2000" dirty="0" smtClean="0"/>
              <a:t> </a:t>
            </a:r>
            <a:r>
              <a:rPr lang="en-US" sz="2000" dirty="0" smtClean="0"/>
              <a:t>is the Discipline Administrator</a:t>
            </a:r>
          </a:p>
          <a:p>
            <a:pPr marL="82296" indent="0">
              <a:buNone/>
            </a:pPr>
            <a:r>
              <a:rPr lang="en-US" sz="2000" dirty="0"/>
              <a:t>	</a:t>
            </a:r>
            <a:r>
              <a:rPr lang="en-US" sz="2000" dirty="0" smtClean="0"/>
              <a:t>		</a:t>
            </a:r>
            <a:r>
              <a:rPr lang="en-US" sz="2000" dirty="0"/>
              <a:t> </a:t>
            </a:r>
            <a:r>
              <a:rPr lang="en-US" sz="2000" dirty="0" smtClean="0"/>
              <a:t>for the 7</a:t>
            </a:r>
            <a:r>
              <a:rPr lang="en-US" sz="2000" baseline="30000" dirty="0" smtClean="0"/>
              <a:t>th</a:t>
            </a:r>
            <a:r>
              <a:rPr lang="en-US" sz="2000" dirty="0" smtClean="0"/>
              <a:t> Grade.</a:t>
            </a:r>
          </a:p>
          <a:p>
            <a:pPr marL="82296" indent="0">
              <a:buNone/>
            </a:pPr>
            <a:r>
              <a:rPr lang="en-US" sz="2000" dirty="0" smtClean="0"/>
              <a:t>* Activity busses are available after school to shuttle students to the entrance of their neighborhood.		</a:t>
            </a:r>
          </a:p>
        </p:txBody>
      </p:sp>
    </p:spTree>
    <p:extLst>
      <p:ext uri="{BB962C8B-B14F-4D97-AF65-F5344CB8AC3E}">
        <p14:creationId xmlns:p14="http://schemas.microsoft.com/office/powerpoint/2010/main" val="2924626214"/>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Mrs. Dean’s </a:t>
            </a:r>
            <a:r>
              <a:rPr lang="en-US" dirty="0" smtClean="0"/>
              <a:t> </a:t>
            </a:r>
            <a:r>
              <a:rPr lang="en-US" dirty="0" smtClean="0"/>
              <a:t>Wikispace</a:t>
            </a:r>
            <a:endParaRPr lang="en-US" dirty="0"/>
          </a:p>
        </p:txBody>
      </p:sp>
      <p:sp>
        <p:nvSpPr>
          <p:cNvPr id="3" name="Content Placeholder 2"/>
          <p:cNvSpPr>
            <a:spLocks noGrp="1"/>
          </p:cNvSpPr>
          <p:nvPr>
            <p:ph idx="1"/>
          </p:nvPr>
        </p:nvSpPr>
        <p:spPr/>
        <p:txBody>
          <a:bodyPr>
            <a:normAutofit fontScale="92500" lnSpcReduction="10000"/>
          </a:bodyPr>
          <a:lstStyle/>
          <a:p>
            <a:pPr marL="82296" indent="0">
              <a:buNone/>
            </a:pPr>
            <a:r>
              <a:rPr lang="en-US" sz="2600" dirty="0" smtClean="0">
                <a:solidFill>
                  <a:schemeClr val="accent5">
                    <a:lumMod val="50000"/>
                  </a:schemeClr>
                </a:solidFill>
                <a:hlinkClick r:id="rId2"/>
              </a:rPr>
              <a:t>www.pams-dean.wikispaces.com</a:t>
            </a:r>
            <a:r>
              <a:rPr lang="en-US" sz="2600" dirty="0" smtClean="0">
                <a:solidFill>
                  <a:schemeClr val="accent5">
                    <a:lumMod val="50000"/>
                  </a:schemeClr>
                </a:solidFill>
              </a:rPr>
              <a:t> </a:t>
            </a:r>
            <a:endParaRPr lang="en-US" sz="2600" dirty="0" smtClean="0">
              <a:solidFill>
                <a:schemeClr val="accent5">
                  <a:lumMod val="50000"/>
                </a:schemeClr>
              </a:solidFill>
            </a:endParaRPr>
          </a:p>
          <a:p>
            <a:pPr marL="82296" indent="0">
              <a:buNone/>
            </a:pPr>
            <a:endParaRPr lang="en-US" dirty="0">
              <a:solidFill>
                <a:schemeClr val="accent5">
                  <a:lumMod val="50000"/>
                </a:schemeClr>
              </a:solidFill>
            </a:endParaRPr>
          </a:p>
          <a:p>
            <a:pPr marL="82296" indent="0">
              <a:buNone/>
            </a:pPr>
            <a:endParaRPr lang="en-US" dirty="0" smtClean="0">
              <a:solidFill>
                <a:schemeClr val="accent5">
                  <a:lumMod val="50000"/>
                </a:schemeClr>
              </a:solidFill>
            </a:endParaRPr>
          </a:p>
          <a:p>
            <a:pPr marL="82296" indent="0">
              <a:buNone/>
            </a:pPr>
            <a:endParaRPr lang="en-US" dirty="0">
              <a:solidFill>
                <a:schemeClr val="accent5">
                  <a:lumMod val="50000"/>
                </a:schemeClr>
              </a:solidFill>
            </a:endParaRPr>
          </a:p>
          <a:p>
            <a:pPr marL="82296" indent="0">
              <a:buNone/>
            </a:pPr>
            <a:endParaRPr lang="en-US" dirty="0" smtClean="0">
              <a:solidFill>
                <a:schemeClr val="accent5">
                  <a:lumMod val="50000"/>
                </a:schemeClr>
              </a:solidFill>
            </a:endParaRPr>
          </a:p>
          <a:p>
            <a:pPr marL="82296" indent="0">
              <a:buNone/>
            </a:pPr>
            <a:endParaRPr lang="en-US" sz="2400" dirty="0" smtClean="0">
              <a:solidFill>
                <a:schemeClr val="accent5">
                  <a:lumMod val="50000"/>
                </a:schemeClr>
              </a:solidFill>
            </a:endParaRPr>
          </a:p>
          <a:p>
            <a:pPr marL="82296" indent="0">
              <a:buNone/>
            </a:pPr>
            <a:r>
              <a:rPr lang="en-US" sz="2400" dirty="0" smtClean="0">
                <a:solidFill>
                  <a:schemeClr val="accent5">
                    <a:lumMod val="50000"/>
                  </a:schemeClr>
                </a:solidFill>
              </a:rPr>
              <a:t>During the course of the school year, you can expect to find classwork activities, homework, make-up </a:t>
            </a:r>
            <a:r>
              <a:rPr lang="en-US" sz="2400" dirty="0" smtClean="0">
                <a:solidFill>
                  <a:schemeClr val="accent5">
                    <a:lumMod val="50000"/>
                  </a:schemeClr>
                </a:solidFill>
              </a:rPr>
              <a:t>assignments</a:t>
            </a:r>
            <a:r>
              <a:rPr lang="en-US" sz="2400" dirty="0" smtClean="0">
                <a:solidFill>
                  <a:schemeClr val="accent5">
                    <a:lumMod val="50000"/>
                  </a:schemeClr>
                </a:solidFill>
              </a:rPr>
              <a:t>, on my </a:t>
            </a:r>
            <a:r>
              <a:rPr lang="en-US" sz="2400" dirty="0">
                <a:solidFill>
                  <a:schemeClr val="accent5">
                    <a:lumMod val="50000"/>
                  </a:schemeClr>
                </a:solidFill>
              </a:rPr>
              <a:t>W</a:t>
            </a:r>
            <a:r>
              <a:rPr lang="en-US" sz="2400" dirty="0" smtClean="0">
                <a:solidFill>
                  <a:schemeClr val="accent5">
                    <a:lumMod val="50000"/>
                  </a:schemeClr>
                </a:solidFill>
              </a:rPr>
              <a:t>ikispace. </a:t>
            </a:r>
            <a:r>
              <a:rPr lang="en-US" sz="2400" dirty="0" smtClean="0"/>
              <a:t>  I also will be implementing “flipped classroom”  lessons, which will only be assessable from my Wikispace </a:t>
            </a:r>
            <a:endParaRPr lang="en-US" sz="2400" dirty="0" smtClean="0"/>
          </a:p>
          <a:p>
            <a:pPr marL="82296" indent="0">
              <a:buNone/>
            </a:pPr>
            <a:endParaRPr lang="en-US" sz="2400" dirty="0"/>
          </a:p>
          <a:p>
            <a:pPr marL="82296" indent="0">
              <a:buNone/>
            </a:pPr>
            <a:r>
              <a:rPr lang="en-US" sz="2400" dirty="0" smtClean="0">
                <a:solidFill>
                  <a:schemeClr val="accent5">
                    <a:lumMod val="50000"/>
                  </a:schemeClr>
                </a:solidFill>
              </a:rPr>
              <a:t>vjdean</a:t>
            </a:r>
            <a:r>
              <a:rPr lang="en-US" sz="2400" dirty="0" smtClean="0">
                <a:solidFill>
                  <a:schemeClr val="accent5">
                    <a:lumMod val="50000"/>
                  </a:schemeClr>
                </a:solidFill>
              </a:rPr>
              <a:t>@vbschools.com </a:t>
            </a:r>
            <a:endParaRPr lang="en-US" sz="2400" dirty="0" smtClean="0">
              <a:solidFill>
                <a:schemeClr val="accent5">
                  <a:lumMod val="50000"/>
                </a:schemeClr>
              </a:solidFill>
            </a:endParaRPr>
          </a:p>
          <a:p>
            <a:pPr marL="82296" indent="0">
              <a:buNone/>
            </a:pPr>
            <a:endParaRPr lang="en-US" sz="2400" dirty="0" smtClean="0">
              <a:solidFill>
                <a:schemeClr val="accent5">
                  <a:lumMod val="50000"/>
                </a:schemeClr>
              </a:solidFill>
            </a:endParaRPr>
          </a:p>
          <a:p>
            <a:pPr marL="82296" indent="0">
              <a:buNone/>
            </a:pPr>
            <a:endParaRPr lang="en-US" dirty="0" smtClean="0"/>
          </a:p>
          <a:p>
            <a:pPr marL="82296" indent="0">
              <a:buNone/>
            </a:pPr>
            <a:endParaRPr lang="en-US"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76600" y="2057400"/>
            <a:ext cx="2759969" cy="1900906"/>
          </a:xfrm>
          <a:prstGeom prst="rect">
            <a:avLst/>
          </a:prstGeom>
        </p:spPr>
      </p:pic>
    </p:spTree>
    <p:extLst>
      <p:ext uri="{BB962C8B-B14F-4D97-AF65-F5344CB8AC3E}">
        <p14:creationId xmlns:p14="http://schemas.microsoft.com/office/powerpoint/2010/main" val="3202578747"/>
      </p:ext>
    </p:extLst>
  </p:cSld>
  <p:clrMapOvr>
    <a:masterClrMapping/>
  </p:clrMapOvr>
  <mc:AlternateContent xmlns:mc="http://schemas.openxmlformats.org/markup-compatibility/2006" xmlns:p14="http://schemas.microsoft.com/office/powerpoint/2010/main">
    <mc:Choice Requires="p14">
      <p:transition spd="slow" p14:dur="1600">
        <p14:prism isContent="1" isInverted="1"/>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Wildcat’s</a:t>
            </a:r>
            <a:r>
              <a:rPr lang="en-US" dirty="0" smtClean="0"/>
              <a:t> </a:t>
            </a:r>
            <a:r>
              <a:rPr lang="en-US" dirty="0" smtClean="0"/>
              <a:t>Policies and Procedures</a:t>
            </a:r>
            <a:endParaRPr lang="en-US" dirty="0"/>
          </a:p>
        </p:txBody>
      </p:sp>
      <p:sp>
        <p:nvSpPr>
          <p:cNvPr id="3" name="Content Placeholder 2"/>
          <p:cNvSpPr>
            <a:spLocks noGrp="1"/>
          </p:cNvSpPr>
          <p:nvPr>
            <p:ph idx="1"/>
          </p:nvPr>
        </p:nvSpPr>
        <p:spPr/>
        <p:txBody>
          <a:bodyPr>
            <a:normAutofit/>
          </a:bodyPr>
          <a:lstStyle/>
          <a:p>
            <a:pPr marL="82296" indent="0">
              <a:buNone/>
            </a:pPr>
            <a:r>
              <a:rPr lang="en-US" dirty="0" smtClean="0"/>
              <a:t> </a:t>
            </a:r>
            <a:r>
              <a:rPr lang="en-US" dirty="0" smtClean="0"/>
              <a:t>It is extremely important to us that we maintain communication with our student’s families!  Please provide us with the most up to date contact information you can throughout the year.  We will make every effort to respond to all e-mails and phone calls with haste!</a:t>
            </a:r>
            <a:endParaRPr lang="en-US" dirty="0"/>
          </a:p>
        </p:txBody>
      </p:sp>
    </p:spTree>
    <p:extLst>
      <p:ext uri="{BB962C8B-B14F-4D97-AF65-F5344CB8AC3E}">
        <p14:creationId xmlns:p14="http://schemas.microsoft.com/office/powerpoint/2010/main" val="3467844627"/>
      </p:ext>
    </p:extLst>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smtClean="0"/>
              <a:t>Mrs. Dean’s Contact Information</a:t>
            </a:r>
            <a:endParaRPr lang="en-US" dirty="0"/>
          </a:p>
        </p:txBody>
      </p:sp>
      <p:sp>
        <p:nvSpPr>
          <p:cNvPr id="5" name="Content Placeholder 4"/>
          <p:cNvSpPr>
            <a:spLocks noGrp="1"/>
          </p:cNvSpPr>
          <p:nvPr>
            <p:ph sz="half" idx="1"/>
          </p:nvPr>
        </p:nvSpPr>
        <p:spPr>
          <a:xfrm>
            <a:off x="1219200" y="1524000"/>
            <a:ext cx="3874008" cy="4663440"/>
          </a:xfrm>
        </p:spPr>
        <p:txBody>
          <a:bodyPr>
            <a:normAutofit fontScale="85000" lnSpcReduction="20000"/>
          </a:bodyPr>
          <a:lstStyle/>
          <a:p>
            <a:pPr marL="82296" indent="0">
              <a:buNone/>
            </a:pPr>
            <a:r>
              <a:rPr lang="en-US" u="sng" dirty="0" smtClean="0"/>
              <a:t>Cell Phone</a:t>
            </a:r>
            <a:r>
              <a:rPr lang="en-US" dirty="0" smtClean="0"/>
              <a:t>: </a:t>
            </a:r>
          </a:p>
          <a:p>
            <a:pPr marL="82296" indent="0">
              <a:buNone/>
            </a:pPr>
            <a:r>
              <a:rPr lang="en-US" dirty="0" smtClean="0"/>
              <a:t>(757) 729-4672 </a:t>
            </a:r>
          </a:p>
          <a:p>
            <a:pPr marL="82296" indent="0">
              <a:buNone/>
            </a:pPr>
            <a:endParaRPr lang="en-US" dirty="0" smtClean="0"/>
          </a:p>
          <a:p>
            <a:pPr marL="82296" indent="0">
              <a:buNone/>
            </a:pPr>
            <a:r>
              <a:rPr lang="en-US" u="sng" dirty="0" smtClean="0"/>
              <a:t>School Phone</a:t>
            </a:r>
            <a:r>
              <a:rPr lang="en-US" dirty="0" smtClean="0"/>
              <a:t>: </a:t>
            </a:r>
          </a:p>
          <a:p>
            <a:pPr marL="82296" indent="0">
              <a:buNone/>
            </a:pPr>
            <a:r>
              <a:rPr lang="en-US" dirty="0" smtClean="0"/>
              <a:t>(757) 648-4950, </a:t>
            </a:r>
          </a:p>
          <a:p>
            <a:pPr marL="82296" indent="0">
              <a:buNone/>
            </a:pPr>
            <a:r>
              <a:rPr lang="en-US" dirty="0"/>
              <a:t>	</a:t>
            </a:r>
            <a:r>
              <a:rPr lang="en-US" dirty="0" smtClean="0"/>
              <a:t>extension </a:t>
            </a:r>
          </a:p>
          <a:p>
            <a:pPr marL="82296" indent="0">
              <a:buNone/>
            </a:pPr>
            <a:endParaRPr lang="en-US" dirty="0" smtClean="0"/>
          </a:p>
          <a:p>
            <a:pPr marL="82296" indent="0">
              <a:buNone/>
            </a:pPr>
            <a:r>
              <a:rPr lang="en-US" u="sng" dirty="0" smtClean="0"/>
              <a:t>E-mail: </a:t>
            </a:r>
          </a:p>
          <a:p>
            <a:pPr marL="82296" indent="0">
              <a:buNone/>
            </a:pPr>
            <a:r>
              <a:rPr lang="en-US" dirty="0" smtClean="0">
                <a:solidFill>
                  <a:schemeClr val="accent3">
                    <a:lumMod val="50000"/>
                  </a:schemeClr>
                </a:solidFill>
              </a:rPr>
              <a:t>vjdean@vbschools.com </a:t>
            </a:r>
          </a:p>
          <a:p>
            <a:pPr marL="82296" indent="0">
              <a:buNone/>
            </a:pPr>
            <a:r>
              <a:rPr lang="en-US" dirty="0" smtClean="0"/>
              <a:t>(This is the preferred method of contact!  I’ll check my e-mail daily – and frequently.)</a:t>
            </a:r>
            <a:endParaRPr lang="en-US" dirty="0"/>
          </a:p>
        </p:txBody>
      </p:sp>
      <p:sp>
        <p:nvSpPr>
          <p:cNvPr id="6" name="Content Placeholder 5"/>
          <p:cNvSpPr>
            <a:spLocks noGrp="1"/>
          </p:cNvSpPr>
          <p:nvPr>
            <p:ph sz="half" idx="2"/>
          </p:nvPr>
        </p:nvSpPr>
        <p:spPr>
          <a:xfrm>
            <a:off x="5276088" y="3581400"/>
            <a:ext cx="3657600" cy="2606040"/>
          </a:xfrm>
        </p:spPr>
        <p:txBody>
          <a:bodyPr>
            <a:normAutofit fontScale="85000" lnSpcReduction="20000"/>
          </a:bodyPr>
          <a:lstStyle/>
          <a:p>
            <a:pPr marL="82296" indent="0">
              <a:buNone/>
            </a:pPr>
            <a:r>
              <a:rPr lang="en-US" dirty="0" smtClean="0"/>
              <a:t>If you leave a message for me through the school, I will try to check it.  (READ: I will never, ever check that message!  You may as well leave a voice mail for the Easter Bunny.)</a:t>
            </a:r>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62600" y="1143000"/>
            <a:ext cx="2590800" cy="2438400"/>
          </a:xfrm>
          <a:prstGeom prst="rect">
            <a:avLst/>
          </a:prstGeom>
        </p:spPr>
      </p:pic>
    </p:spTree>
    <p:extLst>
      <p:ext uri="{BB962C8B-B14F-4D97-AF65-F5344CB8AC3E}">
        <p14:creationId xmlns:p14="http://schemas.microsoft.com/office/powerpoint/2010/main" val="202007034"/>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Standards Based Grading</a:t>
            </a:r>
          </a:p>
        </p:txBody>
      </p:sp>
      <p:sp>
        <p:nvSpPr>
          <p:cNvPr id="3" name="Rectangle 2"/>
          <p:cNvSpPr/>
          <p:nvPr/>
        </p:nvSpPr>
        <p:spPr>
          <a:xfrm>
            <a:off x="1371600" y="1295400"/>
            <a:ext cx="7239000" cy="4801314"/>
          </a:xfrm>
          <a:prstGeom prst="rect">
            <a:avLst/>
          </a:prstGeom>
        </p:spPr>
        <p:txBody>
          <a:bodyPr wrap="square">
            <a:spAutoFit/>
          </a:bodyPr>
          <a:lstStyle/>
          <a:p>
            <a:r>
              <a:rPr lang="en-US" dirty="0"/>
              <a:t>Rationale: Grades are NOT compensation. Grades are communication: They are an accurate report of what happened, a measurement of how far the student has mastered his/her skills. A standards-based grading system does not factor in where a student begins in his/her learning; rather it evaluates a student’s progress throughout the unit offering multiple opportunities to obtain mastery.</a:t>
            </a:r>
          </a:p>
          <a:p>
            <a:r>
              <a:rPr lang="en-US" dirty="0"/>
              <a:t> </a:t>
            </a:r>
          </a:p>
          <a:p>
            <a:r>
              <a:rPr lang="en-US" dirty="0"/>
              <a:t>Procedure:  Seventh-grade social studies teachers are basing students’ grades on the standards for Social Studies 7. Final grades are first and foremost determined by our professional opinion of your child’s work against those standards, not by mathematical calculations. We have been trained in analyzing student products against standards and in finding evidence of that learning using a variety of methods. A student’s final grade will be determined at the end of each quarter by converting from the 4- point scale to the VBCPS Board approved grading scale. Please be sure to sign up for Parent Portal, if you haven’t already done so, to view your child’s progress towards mastery.</a:t>
            </a:r>
          </a:p>
        </p:txBody>
      </p:sp>
    </p:spTree>
    <p:extLst>
      <p:ext uri="{BB962C8B-B14F-4D97-AF65-F5344CB8AC3E}">
        <p14:creationId xmlns:p14="http://schemas.microsoft.com/office/powerpoint/2010/main" val="11209764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43000" y="914400"/>
            <a:ext cx="7883525" cy="5194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963262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Homework</a:t>
            </a:r>
            <a:endParaRPr lang="en-US"/>
          </a:p>
        </p:txBody>
      </p:sp>
      <p:sp>
        <p:nvSpPr>
          <p:cNvPr id="3" name="Rectangle 2"/>
          <p:cNvSpPr/>
          <p:nvPr/>
        </p:nvSpPr>
        <p:spPr>
          <a:xfrm>
            <a:off x="1828800" y="1524000"/>
            <a:ext cx="6248400" cy="4524315"/>
          </a:xfrm>
          <a:prstGeom prst="rect">
            <a:avLst/>
          </a:prstGeom>
        </p:spPr>
        <p:txBody>
          <a:bodyPr wrap="square">
            <a:spAutoFit/>
          </a:bodyPr>
          <a:lstStyle/>
          <a:p>
            <a:r>
              <a:rPr lang="en-US" dirty="0"/>
              <a:t>Princess Anne Middle School is implementing an academic detention program for teachers utilize with students who fail to complete assigned work. Teachers will issue academic detention to students who fail to complete classwork, homework, or other assignments for the Wednesday following the week in which the work was due. Wednesday detentions will be held from 4:00-5:30 PM, and parents will be notified of the detention via an </a:t>
            </a:r>
            <a:r>
              <a:rPr lang="en-US" dirty="0" err="1"/>
              <a:t>AlertNow</a:t>
            </a:r>
            <a:r>
              <a:rPr lang="en-US" dirty="0"/>
              <a:t> email. The purpose of the academic detention is to notify parents of missing assignments and to ensure students complete and return work considered important to the learning process. Therefore, students will have until the day of the assigned detention to submit work owed. Those who do will not have to serve the detention. Students who must serve detention will be required to complete the work owed during that time frame. Keep in mind these academic detentions will not become part of a student’s disciplinary record. </a:t>
            </a:r>
          </a:p>
        </p:txBody>
      </p:sp>
    </p:spTree>
    <p:extLst>
      <p:ext uri="{BB962C8B-B14F-4D97-AF65-F5344CB8AC3E}">
        <p14:creationId xmlns:p14="http://schemas.microsoft.com/office/powerpoint/2010/main" val="37751978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United States History, 1865 – the Present</a:t>
            </a:r>
            <a:endParaRPr lang="en-US" dirty="0"/>
          </a:p>
        </p:txBody>
      </p:sp>
      <p:sp>
        <p:nvSpPr>
          <p:cNvPr id="3" name="Content Placeholder 2"/>
          <p:cNvSpPr>
            <a:spLocks noGrp="1"/>
          </p:cNvSpPr>
          <p:nvPr>
            <p:ph sz="half" idx="1"/>
          </p:nvPr>
        </p:nvSpPr>
        <p:spPr>
          <a:xfrm>
            <a:off x="1066800" y="1676400"/>
            <a:ext cx="2514600" cy="4724400"/>
          </a:xfrm>
        </p:spPr>
        <p:txBody>
          <a:bodyPr>
            <a:noAutofit/>
          </a:bodyPr>
          <a:lstStyle/>
          <a:p>
            <a:pPr marL="82296" indent="0">
              <a:buNone/>
            </a:pPr>
            <a:r>
              <a:rPr lang="en-US" sz="1600" dirty="0" smtClean="0"/>
              <a:t>The seventh grade History curriculum picks up where the sixth graders left off – with the Civil War and Reconstruction.  Our class will span US History from 1865 to the present day, incorporating elements of geography, economics, and political science along the way.  Historical methods will be emphasized during the year as well – meaning that students will be engaged in the “stuff” of history – research, discourse, debate, writing, and peer review!</a:t>
            </a:r>
            <a:endParaRPr lang="en-US" sz="1600" dirty="0"/>
          </a:p>
        </p:txBody>
      </p:sp>
      <p:pic>
        <p:nvPicPr>
          <p:cNvPr id="6" name="Content Placeholder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3581400" y="1905000"/>
            <a:ext cx="5368262" cy="4179158"/>
          </a:xfrm>
        </p:spPr>
      </p:pic>
    </p:spTree>
    <p:extLst>
      <p:ext uri="{BB962C8B-B14F-4D97-AF65-F5344CB8AC3E}">
        <p14:creationId xmlns:p14="http://schemas.microsoft.com/office/powerpoint/2010/main" val="2155517250"/>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u="sng" dirty="0" smtClean="0"/>
              <a:t>Unit One</a:t>
            </a:r>
            <a:r>
              <a:rPr lang="en-US" dirty="0" smtClean="0"/>
              <a:t>: Reuniting the Nation</a:t>
            </a:r>
            <a:endParaRPr lang="en-US" dirty="0"/>
          </a:p>
        </p:txBody>
      </p:sp>
      <p:pic>
        <p:nvPicPr>
          <p:cNvPr id="4" name="Content Placeholder 3"/>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0" y="1828800"/>
            <a:ext cx="2702681" cy="3276600"/>
          </a:xfrm>
        </p:spPr>
      </p:pic>
      <p:pic>
        <p:nvPicPr>
          <p:cNvPr id="6" name="Content Placeholder 5"/>
          <p:cNvPicPr>
            <a:picLocks noGrp="1" noChangeAspect="1"/>
          </p:cNvPicPr>
          <p:nvPr>
            <p:ph sz="half" idx="2"/>
          </p:nvPr>
        </p:nvPicPr>
        <p:blipFill>
          <a:blip r:embed="rId3">
            <a:extLst>
              <a:ext uri="{28A0092B-C50C-407E-A947-70E740481C1C}">
                <a14:useLocalDpi xmlns:a14="http://schemas.microsoft.com/office/drawing/2010/main" val="0"/>
              </a:ext>
            </a:extLst>
          </a:blip>
          <a:stretch>
            <a:fillRect/>
          </a:stretch>
        </p:blipFill>
        <p:spPr>
          <a:xfrm>
            <a:off x="2743200" y="1447800"/>
            <a:ext cx="5728724" cy="3874701"/>
          </a:xfrm>
        </p:spPr>
      </p:pic>
      <p:sp>
        <p:nvSpPr>
          <p:cNvPr id="9" name="Rounded Rectangle 8"/>
          <p:cNvSpPr/>
          <p:nvPr/>
        </p:nvSpPr>
        <p:spPr>
          <a:xfrm>
            <a:off x="2514600" y="5715000"/>
            <a:ext cx="6400800" cy="838200"/>
          </a:xfrm>
          <a:prstGeom prst="roundRect">
            <a:avLst/>
          </a:prstGeom>
          <a:solidFill>
            <a:schemeClr val="tx2">
              <a:lumMod val="75000"/>
            </a:schemeClr>
          </a:solid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smtClean="0"/>
              <a:t>In the late 1800s, a diverse group of Americans settled in the West.  Both conflict and cooperation characterized the Frontier.</a:t>
            </a:r>
            <a:endParaRPr lang="en-US" dirty="0"/>
          </a:p>
        </p:txBody>
      </p:sp>
    </p:spTree>
    <p:extLst>
      <p:ext uri="{BB962C8B-B14F-4D97-AF65-F5344CB8AC3E}">
        <p14:creationId xmlns:p14="http://schemas.microsoft.com/office/powerpoint/2010/main" val="1568960801"/>
      </p:ext>
    </p:extLst>
  </p:cSld>
  <p:clrMapOvr>
    <a:masterClrMapping/>
  </p:clrMapOvr>
  <p:transition spd="slow">
    <p:randomBar dir="vert"/>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1147</TotalTime>
  <Words>1058</Words>
  <Application>Microsoft Office PowerPoint</Application>
  <PresentationFormat>On-screen Show (4:3)</PresentationFormat>
  <Paragraphs>74</Paragraphs>
  <Slides>23</Slides>
  <Notes>0</Notes>
  <HiddenSlides>0</HiddenSlides>
  <MMClips>0</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Solstice</vt:lpstr>
      <vt:lpstr>Mrs. Dean’s Social Studies 7 Class, 2014 - 2015</vt:lpstr>
      <vt:lpstr>The  Wildcat Team   The Jaguar Core includes the following teachers:   Social Studies 7:  Ms. Dean  English 7:  Ms. Cash     Science 7:  Ms. O’Malley    Math 7:  Ms. Parker </vt:lpstr>
      <vt:lpstr>Wildcat’s Policies and Procedures</vt:lpstr>
      <vt:lpstr>Mrs. Dean’s Contact Information</vt:lpstr>
      <vt:lpstr>Standards Based Grading</vt:lpstr>
      <vt:lpstr>PowerPoint Presentation</vt:lpstr>
      <vt:lpstr>Homework</vt:lpstr>
      <vt:lpstr>United States History, 1865 – the Present</vt:lpstr>
      <vt:lpstr>Unit One: Reuniting the Nation</vt:lpstr>
      <vt:lpstr>Unit Two: Getting Down to Business</vt:lpstr>
      <vt:lpstr>Unit Three: A Nation Transformed</vt:lpstr>
      <vt:lpstr>Unit Four: Competition and Conflict</vt:lpstr>
      <vt:lpstr>Unit Five: Progressive Reforms</vt:lpstr>
      <vt:lpstr>Unit Six:  World War I</vt:lpstr>
      <vt:lpstr>Unit Seven:     America Goes from Boom …</vt:lpstr>
      <vt:lpstr>Unit Seven: …to Bust!</vt:lpstr>
      <vt:lpstr>Unit Eight: World War II</vt:lpstr>
      <vt:lpstr>Victory in Europe and the Pacific</vt:lpstr>
      <vt:lpstr>Unit Nine:   Transitions in Pursuit of Peace</vt:lpstr>
      <vt:lpstr>Unit Ten:             Turmoil at Home and Abroad</vt:lpstr>
      <vt:lpstr>Unit Eleven:    Globalization and Interdependence </vt:lpstr>
      <vt:lpstr>Wildcat’s Disciplinary System</vt:lpstr>
      <vt:lpstr>Mrs. Dean’s  Wikispace</vt:lpstr>
    </vt:vector>
  </TitlesOfParts>
  <Company>Virginia Beach City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Mr. Henry’s Social Studies 7 Class, 2011 - 2012</dc:title>
  <dc:creator>Adam Henry</dc:creator>
  <cp:lastModifiedBy>vjdean</cp:lastModifiedBy>
  <cp:revision>42</cp:revision>
  <cp:lastPrinted>2011-08-31T16:59:11Z</cp:lastPrinted>
  <dcterms:created xsi:type="dcterms:W3CDTF">2011-08-30T20:21:50Z</dcterms:created>
  <dcterms:modified xsi:type="dcterms:W3CDTF">2014-09-09T19:46:39Z</dcterms:modified>
</cp:coreProperties>
</file>